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5"/>
  </p:notesMasterIdLst>
  <p:sldIdLst>
    <p:sldId id="309" r:id="rId3"/>
    <p:sldId id="27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Thursday, December 25,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Thursday, December 25,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Thursday, December 25,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Thursday, December 25,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fontScale="85000" lnSpcReduction="2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800" dirty="0" smtClean="0"/>
              <a:t>Alberi bilanciati</a:t>
            </a:r>
          </a:p>
          <a:p>
            <a:pPr algn="ctr"/>
            <a:r>
              <a:rPr lang="it-IT" sz="2400" dirty="0" smtClean="0"/>
              <a:t>(rif. </a:t>
            </a:r>
            <a:r>
              <a:rPr lang="de-DE" sz="2100" dirty="0" err="1" smtClean="0"/>
              <a:t>Algoritmi</a:t>
            </a:r>
            <a:r>
              <a:rPr lang="de-DE" sz="2100" dirty="0" smtClean="0"/>
              <a:t> in Java, di R. </a:t>
            </a:r>
            <a:r>
              <a:rPr lang="de-DE" sz="2100" dirty="0" err="1" smtClean="0"/>
              <a:t>Sedgewick</a:t>
            </a:r>
            <a:r>
              <a:rPr lang="de-DE" sz="2100" dirty="0" smtClean="0"/>
              <a:t>)</a:t>
            </a:r>
            <a:r>
              <a:rPr lang="de-DE" sz="2100" smtClean="0"/>
              <a:t> </a:t>
            </a:r>
            <a:endParaRPr lang="it-IT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560840" cy="31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138131"/>
          </a:xfrm>
        </p:spPr>
        <p:txBody>
          <a:bodyPr/>
          <a:lstStyle/>
          <a:p>
            <a:r>
              <a:rPr lang="it-IT" dirty="0" smtClean="0"/>
              <a:t>L’altezza dell’albero cresce di 1.</a:t>
            </a:r>
          </a:p>
          <a:p>
            <a:r>
              <a:rPr lang="it-IT" dirty="0" smtClean="0"/>
              <a:t>L’albero cresce dalla radice verso l’alto.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Split</a:t>
            </a:r>
            <a:r>
              <a:rPr lang="it-IT" dirty="0" smtClean="0"/>
              <a:t> di un 4-nodo radice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2434"/>
          <a:stretch>
            <a:fillRect/>
          </a:stretch>
        </p:blipFill>
        <p:spPr bwMode="auto">
          <a:xfrm>
            <a:off x="827584" y="1412776"/>
            <a:ext cx="730558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Al termine della ricerca:</a:t>
            </a:r>
          </a:p>
          <a:p>
            <a:r>
              <a:rPr lang="it-IT" dirty="0" smtClean="0"/>
              <a:t>il nodo foglia identificato non può essere un 4-nodo (sarebbe stato decomposto al passo precedente)</a:t>
            </a:r>
          </a:p>
          <a:p>
            <a:r>
              <a:rPr lang="it-IT" dirty="0" smtClean="0"/>
              <a:t>se il nodo identificato è un 2-nodo, si inserisce ordinatamente la chiave trasformando la foglia in 3-nodo</a:t>
            </a:r>
          </a:p>
          <a:p>
            <a:r>
              <a:rPr lang="it-IT" dirty="0" smtClean="0"/>
              <a:t>se il nodo identificato è un 3-nodo, si inserisce ordinatamente la chiave trasformando la foglia in 4-nodo.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4"/>
          </a:xfrm>
        </p:spPr>
        <p:txBody>
          <a:bodyPr/>
          <a:lstStyle/>
          <a:p>
            <a:r>
              <a:rPr lang="it-IT" dirty="0" smtClean="0"/>
              <a:t>Inserimento in sequenza di ASERCHINGX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3604" y="2348880"/>
            <a:ext cx="561387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Una ricerca in un albero 2-3-4 bilanciato di N nodi non visita mai più di </a:t>
            </a:r>
            <a:r>
              <a:rPr lang="it-IT" dirty="0" err="1" smtClean="0"/>
              <a:t>lgN</a:t>
            </a:r>
            <a:r>
              <a:rPr lang="it-IT" dirty="0" smtClean="0"/>
              <a:t> + 1 nodi</a:t>
            </a:r>
          </a:p>
          <a:p>
            <a:endParaRPr lang="it-IT" dirty="0" smtClean="0"/>
          </a:p>
          <a:p>
            <a:r>
              <a:rPr lang="it-IT" dirty="0" smtClean="0"/>
              <a:t>Un inserimento in un albero 2-3-4 bilanciato di N nodi richiede nel caso peggiore meno di </a:t>
            </a:r>
            <a:r>
              <a:rPr lang="it-IT" dirty="0" err="1" smtClean="0"/>
              <a:t>lgN</a:t>
            </a:r>
            <a:r>
              <a:rPr lang="it-IT" dirty="0" smtClean="0"/>
              <a:t> + 1 </a:t>
            </a:r>
            <a:r>
              <a:rPr lang="it-IT" dirty="0" err="1" smtClean="0"/>
              <a:t>split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della complessità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Definizione 1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BST in cui:</a:t>
            </a:r>
          </a:p>
          <a:p>
            <a:r>
              <a:rPr lang="it-IT" dirty="0" smtClean="0"/>
              <a:t>ogni nodo è o rosso o nero</a:t>
            </a:r>
          </a:p>
          <a:p>
            <a:r>
              <a:rPr lang="it-IT" dirty="0" smtClean="0"/>
              <a:t>se un nodo è rosso, non può avere figli rossi</a:t>
            </a:r>
          </a:p>
          <a:p>
            <a:r>
              <a:rPr lang="it-IT" dirty="0" smtClean="0"/>
              <a:t>ogni cammino semplice dalla radice a una foglia contiene lo stesso numero di nodi neri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</a:t>
            </a:r>
            <a:r>
              <a:rPr lang="it-IT" dirty="0" err="1" smtClean="0"/>
              <a:t>red-black</a:t>
            </a:r>
            <a:r>
              <a:rPr lang="it-IT" dirty="0" smtClean="0"/>
              <a:t> (</a:t>
            </a:r>
            <a:r>
              <a:rPr lang="it-IT" dirty="0" err="1" smtClean="0"/>
              <a:t>RBtree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Definizione 2</a:t>
            </a:r>
          </a:p>
          <a:p>
            <a:r>
              <a:rPr lang="it-IT" dirty="0" smtClean="0"/>
              <a:t>Rappresentazione degli alberi 2-3-4 come BST con ulteriore bit di informazione per codificare 2-nodi e 3-nodi:</a:t>
            </a:r>
          </a:p>
          <a:p>
            <a:r>
              <a:rPr lang="it-IT" dirty="0" smtClean="0"/>
              <a:t>link rossi che connettono piccoli alberi binari che formano 3-nodi e 4-nodi</a:t>
            </a:r>
          </a:p>
          <a:p>
            <a:r>
              <a:rPr lang="it-IT" dirty="0" smtClean="0"/>
              <a:t>link neri che connettono l’intero albero 2-3-4</a:t>
            </a:r>
          </a:p>
          <a:p>
            <a:r>
              <a:rPr lang="it-IT" dirty="0" smtClean="0"/>
              <a:t>Ogni nodo è raggiunto tramite 1 solo link, quindi colorare i link equivale a colorare i nodi.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Rappresentazione di un 4-nodo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685314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Rappresentazione di un 3-nodo</a:t>
            </a:r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1736"/>
            <a:ext cx="5688632" cy="257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348880"/>
            <a:ext cx="2110940" cy="273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2759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Due alternative: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Dall’albero 2-3-4 al </a:t>
            </a:r>
            <a:r>
              <a:rPr lang="it-IT" dirty="0" err="1" smtClean="0"/>
              <a:t>RBtree</a:t>
            </a:r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21473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56992"/>
            <a:ext cx="49625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Prestazioni variabili da:</a:t>
            </a:r>
          </a:p>
          <a:p>
            <a:pPr lvl="1"/>
            <a:r>
              <a:rPr lang="it-IT" sz="2700" dirty="0" smtClean="0">
                <a:solidFill>
                  <a:srgbClr val="FF0000"/>
                </a:solidFill>
              </a:rPr>
              <a:t>logaritmiche</a:t>
            </a:r>
            <a:r>
              <a:rPr lang="it-IT" sz="2700" dirty="0" smtClean="0"/>
              <a:t>: caso migliore, albero bilanciato</a:t>
            </a:r>
          </a:p>
          <a:p>
            <a:pPr lvl="1"/>
            <a:r>
              <a:rPr lang="it-IT" sz="2700" dirty="0" smtClean="0">
                <a:solidFill>
                  <a:srgbClr val="FF0000"/>
                </a:solidFill>
              </a:rPr>
              <a:t>lineari</a:t>
            </a:r>
            <a:r>
              <a:rPr lang="it-IT" sz="2700" dirty="0" smtClean="0"/>
              <a:t>: caso peggiore, albero degenere.</a:t>
            </a:r>
          </a:p>
          <a:p>
            <a:r>
              <a:rPr lang="it-IT" b="1" dirty="0" smtClean="0"/>
              <a:t>Soluzioni</a:t>
            </a:r>
            <a:r>
              <a:rPr lang="it-IT" dirty="0" smtClean="0"/>
              <a:t>:</a:t>
            </a:r>
          </a:p>
          <a:p>
            <a:pPr lvl="1"/>
            <a:r>
              <a:rPr lang="it-IT" sz="2700" dirty="0" smtClean="0"/>
              <a:t>applicazione periodica di procedure di </a:t>
            </a:r>
            <a:r>
              <a:rPr lang="it-IT" sz="2700" dirty="0" err="1" smtClean="0"/>
              <a:t>ribilanciamento</a:t>
            </a:r>
            <a:endParaRPr lang="it-IT" sz="2700" dirty="0" smtClean="0"/>
          </a:p>
          <a:p>
            <a:pPr lvl="1"/>
            <a:r>
              <a:rPr lang="it-IT" sz="2700" dirty="0" smtClean="0"/>
              <a:t>imposizione di vincoli sull’albero per</a:t>
            </a:r>
          </a:p>
          <a:p>
            <a:pPr lvl="1"/>
            <a:r>
              <a:rPr lang="it-IT" sz="2700" dirty="0" smtClean="0"/>
              <a:t>limitare lo sbilanciamento.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Prestazioni dei BST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ricerca è identica a quella nel BST (il colore non influisce)</a:t>
            </a:r>
          </a:p>
          <a:p>
            <a:r>
              <a:rPr lang="it-IT" dirty="0" smtClean="0"/>
              <a:t>L’inserimento deve garantire le proprietà dell’</a:t>
            </a:r>
            <a:r>
              <a:rPr lang="it-IT" dirty="0" err="1" smtClean="0"/>
              <a:t>RBtree</a:t>
            </a:r>
            <a:endParaRPr lang="it-IT" dirty="0" smtClean="0"/>
          </a:p>
          <a:p>
            <a:r>
              <a:rPr lang="it-IT" dirty="0" smtClean="0"/>
              <a:t>Inserimento top-down: immaginiamo di operare su un albero 2-3-4 implementato tramite un </a:t>
            </a:r>
            <a:r>
              <a:rPr lang="it-IT" dirty="0" err="1" smtClean="0"/>
              <a:t>RBtree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su </a:t>
            </a:r>
            <a:r>
              <a:rPr lang="it-IT" dirty="0" err="1" smtClean="0"/>
              <a:t>RBtree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Inserimento top-down</a:t>
            </a:r>
            <a:endParaRPr lang="it-IT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484784"/>
            <a:ext cx="738802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387200" cy="417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380000" cy="40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992888" cy="441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982049" cy="38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L’inserimento richiede operazioni locali di “ristrutturazione” dell’albero con:</a:t>
            </a:r>
          </a:p>
          <a:p>
            <a:pPr lvl="1"/>
            <a:r>
              <a:rPr lang="it-IT" sz="2700" dirty="0" smtClean="0"/>
              <a:t>cambi di colore</a:t>
            </a:r>
          </a:p>
          <a:p>
            <a:pPr lvl="1"/>
            <a:r>
              <a:rPr lang="it-IT" sz="2700" dirty="0" err="1" smtClean="0"/>
              <a:t>ribilanciamento</a:t>
            </a:r>
            <a:endParaRPr lang="it-IT" sz="2700" dirty="0" smtClean="0"/>
          </a:p>
          <a:p>
            <a:r>
              <a:rPr lang="it-IT" dirty="0" smtClean="0"/>
              <a:t>scendendo nell’albero si scompongono i 4-nodi, invertendo il colore dei 3 nodi risultanti</a:t>
            </a:r>
          </a:p>
          <a:p>
            <a:r>
              <a:rPr lang="it-IT" dirty="0" smtClean="0"/>
              <a:t>risalendo si eseguono le rotazioni se necessario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L’inserimento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1"/>
            <a:ext cx="7704856" cy="381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560840" cy="409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848872" cy="358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Albero vuoto o con 3 tipi di nodi: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2-nodi</a:t>
            </a:r>
            <a:r>
              <a:rPr lang="it-IT" dirty="0" smtClean="0"/>
              <a:t>: </a:t>
            </a:r>
            <a:r>
              <a:rPr lang="it-IT" u="sng" dirty="0" smtClean="0"/>
              <a:t>1 chiave</a:t>
            </a:r>
            <a:r>
              <a:rPr lang="it-IT" dirty="0" smtClean="0"/>
              <a:t>, sottoalbero sinistro delle chiavi minori, sottoalbero destro delle chiavi maggiori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3-nodi</a:t>
            </a:r>
            <a:r>
              <a:rPr lang="it-IT" dirty="0" smtClean="0"/>
              <a:t>: </a:t>
            </a:r>
            <a:r>
              <a:rPr lang="it-IT" u="sng" dirty="0" smtClean="0"/>
              <a:t>2 chiavi ordinate</a:t>
            </a:r>
            <a:r>
              <a:rPr lang="it-IT" dirty="0" smtClean="0"/>
              <a:t>, sottoalbero sinistro delle chiavi minori di entrambe le chiavi, sottoalbero centrale delle chiavi comprese tra le due, sottoalbero destro delle chiavi maggiori di entrambe le chiavi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4-nodi</a:t>
            </a:r>
            <a:r>
              <a:rPr lang="it-IT" dirty="0" smtClean="0"/>
              <a:t>: </a:t>
            </a:r>
            <a:r>
              <a:rPr lang="it-IT" u="sng" dirty="0" smtClean="0"/>
              <a:t>3 chiavi ordinate</a:t>
            </a:r>
            <a:r>
              <a:rPr lang="it-IT" dirty="0" smtClean="0"/>
              <a:t>, 4 sottoalberi con chiavi con valori che stanno negli intervalli di valori definiti dalle 3 chiavi.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di ricerca 2-3-4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59623"/>
            <a:ext cx="7128792" cy="441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632848" cy="398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Rbtree</a:t>
            </a:r>
            <a:r>
              <a:rPr lang="it-IT" dirty="0" smtClean="0"/>
              <a:t> costituiscono l’elemento centrale per la realizzazione  di due classi del JCF molto usate:</a:t>
            </a:r>
          </a:p>
          <a:p>
            <a:pPr lvl="1"/>
            <a:r>
              <a:rPr lang="it-IT" sz="2700" dirty="0" err="1" smtClean="0"/>
              <a:t>TreeMap</a:t>
            </a:r>
            <a:endParaRPr lang="it-IT" sz="2700" dirty="0" smtClean="0"/>
          </a:p>
          <a:p>
            <a:pPr lvl="1"/>
            <a:r>
              <a:rPr lang="it-IT" sz="2700" dirty="0" err="1" smtClean="0"/>
              <a:t>TreeSet</a:t>
            </a:r>
            <a:endParaRPr lang="it-IT" sz="27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52831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 considerano esclusivamente alberi di ricerca 2-3-4 bilanciati: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Bilanciamento</a:t>
            </a:r>
            <a:r>
              <a:rPr lang="it-IT" dirty="0" smtClean="0"/>
              <a:t>: tutte le foglie hanno ugual distanza dalla radice.</a:t>
            </a:r>
          </a:p>
          <a:p>
            <a:endParaRPr lang="it-IT" dirty="0" smtClean="0"/>
          </a:p>
          <a:p>
            <a:r>
              <a:rPr lang="it-IT" dirty="0" smtClean="0"/>
              <a:t>BST: alberi 2-3-4 non bilanciati formati da soli 2-nodi.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Alberi 2-3-4 bilanciati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Generalizzazione della ricerca nei BST:</a:t>
            </a:r>
          </a:p>
          <a:p>
            <a:r>
              <a:rPr lang="it-IT" dirty="0" smtClean="0"/>
              <a:t>Confronto sequenziale della chiave cercata con le chiavi contenute della radice</a:t>
            </a:r>
          </a:p>
          <a:p>
            <a:r>
              <a:rPr lang="it-IT" dirty="0" err="1" smtClean="0"/>
              <a:t>search</a:t>
            </a:r>
            <a:r>
              <a:rPr lang="it-IT" dirty="0" smtClean="0"/>
              <a:t> hit se trovata</a:t>
            </a:r>
          </a:p>
          <a:p>
            <a:r>
              <a:rPr lang="it-IT" dirty="0" smtClean="0"/>
              <a:t>se non trovata, si scende nel sottoalbero che corrisponde all’intervallo di valori che comprende la chiave</a:t>
            </a:r>
          </a:p>
          <a:p>
            <a:r>
              <a:rPr lang="it-IT" dirty="0" smtClean="0"/>
              <a:t>Si ripete (ricorsivamente) la ricerca nel sottoalbero.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di una chiave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53097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Ricerca a partire dalla radice per identificare il nodo in cui inserire la chiave:</a:t>
            </a:r>
          </a:p>
          <a:p>
            <a:r>
              <a:rPr lang="it-IT" dirty="0" smtClean="0"/>
              <a:t>se il nodo corrente è un 4-nodo, lo si decompone in 2 2-nodi e si inserisce la chiave di mezzo nel padre (che può essere solo un 2-nodi o un 3-nodi)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Inserimento top-down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Split</a:t>
            </a:r>
            <a:r>
              <a:rPr lang="it-IT" dirty="0" smtClean="0"/>
              <a:t> di un 4-nodo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7639319" cy="313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1008</Words>
  <Application>Microsoft Office PowerPoint</Application>
  <PresentationFormat>Presentazione su schermo (4:3)</PresentationFormat>
  <Paragraphs>144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BrainstrmSess</vt:lpstr>
      <vt:lpstr>Università degli Studi dell’Aquila</vt:lpstr>
      <vt:lpstr>Prestazioni dei BST</vt:lpstr>
      <vt:lpstr>Alberi di ricerca 2-3-4</vt:lpstr>
      <vt:lpstr>Esempio</vt:lpstr>
      <vt:lpstr>Alberi 2-3-4 bilanciati</vt:lpstr>
      <vt:lpstr>Ricerca di una chiave</vt:lpstr>
      <vt:lpstr>Esempio</vt:lpstr>
      <vt:lpstr>Inserimento top-down</vt:lpstr>
      <vt:lpstr>Split di un 4-nodo</vt:lpstr>
      <vt:lpstr>Diapositiva 10</vt:lpstr>
      <vt:lpstr>Split di un 4-nodo radice</vt:lpstr>
      <vt:lpstr>Diapositiva 12</vt:lpstr>
      <vt:lpstr>Esempio</vt:lpstr>
      <vt:lpstr>Analisi della complessità</vt:lpstr>
      <vt:lpstr>Alberi red-black (RBtree)</vt:lpstr>
      <vt:lpstr>Diapositiva 16</vt:lpstr>
      <vt:lpstr>Rappresentazione di un 4-nodo</vt:lpstr>
      <vt:lpstr>Rappresentazione di un 3-nodo</vt:lpstr>
      <vt:lpstr>Dall’albero 2-3-4 al RBtree</vt:lpstr>
      <vt:lpstr>Operazioni su RBtree</vt:lpstr>
      <vt:lpstr>Inserimento top-down</vt:lpstr>
      <vt:lpstr>Diapositiva 22</vt:lpstr>
      <vt:lpstr>Diapositiva 23</vt:lpstr>
      <vt:lpstr>Diapositiva 24</vt:lpstr>
      <vt:lpstr>Diapositiva 25</vt:lpstr>
      <vt:lpstr>L’inserimento</vt:lpstr>
      <vt:lpstr>Esempio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2014-12-25T17:59:07Z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